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308" r:id="rId3"/>
    <p:sldId id="267" r:id="rId4"/>
    <p:sldId id="268" r:id="rId5"/>
    <p:sldId id="269" r:id="rId6"/>
    <p:sldId id="274" r:id="rId7"/>
    <p:sldId id="272" r:id="rId8"/>
    <p:sldId id="270" r:id="rId9"/>
    <p:sldId id="271" r:id="rId10"/>
    <p:sldId id="282" r:id="rId11"/>
    <p:sldId id="283" r:id="rId12"/>
    <p:sldId id="284" r:id="rId13"/>
    <p:sldId id="277" r:id="rId14"/>
    <p:sldId id="257" r:id="rId15"/>
    <p:sldId id="258" r:id="rId16"/>
    <p:sldId id="259" r:id="rId17"/>
    <p:sldId id="260" r:id="rId18"/>
    <p:sldId id="264" r:id="rId19"/>
    <p:sldId id="263" r:id="rId20"/>
    <p:sldId id="261" r:id="rId21"/>
    <p:sldId id="262" r:id="rId22"/>
    <p:sldId id="265" r:id="rId23"/>
    <p:sldId id="273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DBDED63-7F26-871F-2F93-1605C6271D93}" name="Tom Wingfield" initials="TW" userId="S::Tom.Wingfield@lstmed.ac.uk::b753005b-9afd-4329-8739-0edc78076246" providerId="AD"/>
  <p188:author id="{E8E6A09A-6321-8D11-D661-91D6EA6D05D0}" name="Lynda Foray" initials="LF" userId="6b541e8690f91b59" providerId="Windows Live"/>
  <p188:author id="{438C20EB-3334-7EBB-95C1-C9841C847E7E}" name="Rashida Kamara" initials="RK" userId="e6dc5cf38b34156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4" autoAdjust="0"/>
    <p:restoredTop sz="94675"/>
  </p:normalViewPr>
  <p:slideViewPr>
    <p:cSldViewPr snapToGrid="0">
      <p:cViewPr varScale="1">
        <p:scale>
          <a:sx n="104" d="100"/>
          <a:sy n="104" d="100"/>
        </p:scale>
        <p:origin x="17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DE6A1-56BB-4029-A648-A225AB21E1E6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EC07E-F546-459F-B33D-A08E01E0D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333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True number MDR-TB cases unknown due to limited diagnostics capacity and access to care, and social issues such as stigma and the absence of a prevalence survey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EC07E-F546-459F-B33D-A08E01E0D48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096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Severe TB: programmatically defined as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EC07E-F546-459F-B33D-A08E01E0D48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850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MDR-TB treatment success rates in Sierra Leone (73%) are comparable to global rates, programmatic rates in other sub-Saharan African countries, and approaching WHO targets (≥75%). </a:t>
            </a:r>
          </a:p>
          <a:p>
            <a:r>
              <a:rPr lang="en-GB" dirty="0"/>
              <a:t>People treated with short (9-11 month) vs long (18-24 month) regimens had better outcomes, despite both involving injectable aminoglycosides. </a:t>
            </a:r>
          </a:p>
          <a:p>
            <a:r>
              <a:rPr lang="en-GB" dirty="0"/>
              <a:t>Factors associated with adverse MDR-TB treatment outcomes included economically-productive, working age (45-64 years), severe underweight, untreated HIV, chronic lung disease, previous unsuccessful drug-sensitive-TB retreatment, and long regimen. </a:t>
            </a:r>
          </a:p>
          <a:p>
            <a:r>
              <a:rPr lang="en-GB" dirty="0"/>
              <a:t>Most (70%) people with MDR-TB and untreated HIV died, 57% of whom never received TB treatment. </a:t>
            </a:r>
          </a:p>
          <a:p>
            <a:r>
              <a:rPr lang="en-GB" dirty="0"/>
              <a:t>Aminoglycoside-related complete deafness and </a:t>
            </a:r>
            <a:r>
              <a:rPr lang="en-GB" dirty="0" err="1"/>
              <a:t>prothionamide</a:t>
            </a:r>
            <a:r>
              <a:rPr lang="en-GB" dirty="0"/>
              <a:t> resistance were also independently associated with adverse outcome.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EC07E-F546-459F-B33D-A08E01E0D4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779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1028-6B76-4B5A-902A-12FC0D9DA20D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6B74-B633-48D0-B5F0-18B42A311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885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1028-6B76-4B5A-902A-12FC0D9DA20D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6B74-B633-48D0-B5F0-18B42A311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74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1028-6B76-4B5A-902A-12FC0D9DA20D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6B74-B633-48D0-B5F0-18B42A311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922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360003" y="1800000"/>
            <a:ext cx="8424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10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9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/>
        <p:txBody>
          <a:bodyPr/>
          <a:lstStyle/>
          <a:p>
            <a:fld id="{DCD9F9BF-D269-4020-816F-460E917B7A74}" type="datetime1">
              <a:rPr lang="en-GB" noProof="0" smtClean="0"/>
              <a:t>20/01/2022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8"/>
            <a:ext cx="8419774" cy="208579"/>
          </a:xfrm>
        </p:spPr>
        <p:txBody>
          <a:bodyPr anchor="t">
            <a:normAutofit/>
          </a:bodyPr>
          <a:lstStyle>
            <a:lvl1pPr>
              <a:defRPr sz="45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359999" y="359999"/>
            <a:ext cx="612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7096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1028-6B76-4B5A-902A-12FC0D9DA20D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6B74-B633-48D0-B5F0-18B42A311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604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1028-6B76-4B5A-902A-12FC0D9DA20D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6B74-B633-48D0-B5F0-18B42A311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29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1028-6B76-4B5A-902A-12FC0D9DA20D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6B74-B633-48D0-B5F0-18B42A311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598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1028-6B76-4B5A-902A-12FC0D9DA20D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6B74-B633-48D0-B5F0-18B42A311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18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1028-6B76-4B5A-902A-12FC0D9DA20D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6B74-B633-48D0-B5F0-18B42A311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858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1028-6B76-4B5A-902A-12FC0D9DA20D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6B74-B633-48D0-B5F0-18B42A311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923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1028-6B76-4B5A-902A-12FC0D9DA20D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6B74-B633-48D0-B5F0-18B42A311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52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1028-6B76-4B5A-902A-12FC0D9DA20D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6B74-B633-48D0-B5F0-18B42A311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67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E1028-6B76-4B5A-902A-12FC0D9DA20D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46B74-B633-48D0-B5F0-18B42A311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28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shidakay700@gmail.com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Tom.Wingfield@lstmed.ac.uk" TargetMode="External"/><Relationship Id="rId4" Type="http://schemas.openxmlformats.org/officeDocument/2006/relationships/hyperlink" Target="mailto:rf.kamara.2018@alumnos.urjc.e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F585A-AB5B-422B-938D-B76662D2DB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33095"/>
            <a:ext cx="7772400" cy="2192866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+mn-lt"/>
                <a:cs typeface="Aharoni" panose="02010803020104030203" pitchFamily="2" charset="-79"/>
              </a:rPr>
              <a:t>Social and health factors associated with adverse treatment outcomes</a:t>
            </a:r>
            <a:r>
              <a:rPr lang="en-GB" sz="4000" b="1" dirty="0">
                <a:latin typeface="+mn-lt"/>
                <a:cs typeface="Aharoni" panose="02010803020104030203" pitchFamily="2" charset="-79"/>
              </a:rPr>
              <a:t> </a:t>
            </a:r>
            <a:r>
              <a:rPr lang="en-US" sz="4000" b="1" dirty="0">
                <a:latin typeface="+mn-lt"/>
                <a:cs typeface="Aharoni" panose="02010803020104030203" pitchFamily="2" charset="-79"/>
              </a:rPr>
              <a:t>among people with MDR-TB in Sierra Leone:</a:t>
            </a:r>
            <a:br>
              <a:rPr lang="en-US" sz="4000" b="1" dirty="0">
                <a:latin typeface="+mn-lt"/>
                <a:cs typeface="Aharoni" panose="02010803020104030203" pitchFamily="2" charset="-79"/>
              </a:rPr>
            </a:br>
            <a:br>
              <a:rPr lang="en-US" sz="4000" b="1" dirty="0">
                <a:latin typeface="+mn-lt"/>
                <a:cs typeface="Aharoni" panose="02010803020104030203" pitchFamily="2" charset="-79"/>
              </a:rPr>
            </a:br>
            <a:r>
              <a:rPr lang="en-US" sz="3600" b="1" dirty="0">
                <a:latin typeface="+mn-lt"/>
                <a:cs typeface="Aharoni" panose="02010803020104030203" pitchFamily="2" charset="-79"/>
              </a:rPr>
              <a:t>A national, retrospective cohort study</a:t>
            </a:r>
            <a:br>
              <a:rPr lang="en-US" sz="3600" b="1" dirty="0">
                <a:latin typeface="+mn-lt"/>
                <a:cs typeface="Aharoni" panose="02010803020104030203" pitchFamily="2" charset="-79"/>
              </a:rPr>
            </a:br>
            <a:br>
              <a:rPr lang="en-US" sz="3600" b="1" dirty="0">
                <a:latin typeface="+mn-lt"/>
                <a:cs typeface="Aharoni" panose="02010803020104030203" pitchFamily="2" charset="-79"/>
              </a:rPr>
            </a:br>
            <a:r>
              <a:rPr lang="en-US" sz="3200" b="1" dirty="0">
                <a:latin typeface="+mn-lt"/>
                <a:cs typeface="Aharoni" panose="02010803020104030203" pitchFamily="2" charset="-79"/>
              </a:rPr>
              <a:t>LIV-TB 20</a:t>
            </a:r>
            <a:r>
              <a:rPr lang="en-US" sz="3200" b="1" baseline="30000" dirty="0">
                <a:latin typeface="+mn-lt"/>
                <a:cs typeface="Aharoni" panose="02010803020104030203" pitchFamily="2" charset="-79"/>
              </a:rPr>
              <a:t>th</a:t>
            </a:r>
            <a:r>
              <a:rPr lang="en-US" sz="3200" b="1" dirty="0">
                <a:latin typeface="+mn-lt"/>
                <a:cs typeface="Aharoni" panose="02010803020104030203" pitchFamily="2" charset="-79"/>
              </a:rPr>
              <a:t> January 2022</a:t>
            </a:r>
            <a:r>
              <a:rPr lang="en-GB" sz="3200" b="1" dirty="0">
                <a:latin typeface="+mn-lt"/>
                <a:cs typeface="Aharoni" panose="02010803020104030203" pitchFamily="2" charset="-79"/>
              </a:rPr>
              <a:t> </a:t>
            </a:r>
            <a:endParaRPr lang="en-GB" sz="4000" b="1" dirty="0"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0955FF-E168-4F00-8E62-7B85BE724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811232"/>
            <a:ext cx="6858000" cy="1940550"/>
          </a:xfrm>
        </p:spPr>
        <p:txBody>
          <a:bodyPr>
            <a:normAutofit fontScale="32500" lnSpcReduction="20000"/>
          </a:bodyPr>
          <a:lstStyle/>
          <a:p>
            <a:r>
              <a:rPr lang="en-GB" sz="3700" b="1" i="1" dirty="0"/>
              <a:t>Presenter: Dr Rashidatu F Kamara</a:t>
            </a:r>
          </a:p>
          <a:p>
            <a:r>
              <a:rPr lang="en-GB" sz="2800" i="1" dirty="0"/>
              <a:t>Ministry of Health and Sanitation Sierra Leone</a:t>
            </a:r>
          </a:p>
          <a:p>
            <a:r>
              <a:rPr lang="en-GB" sz="2800" i="1" dirty="0"/>
              <a:t>Rey Juan Carlos University, Madrid Spain</a:t>
            </a:r>
          </a:p>
          <a:p>
            <a:r>
              <a:rPr lang="en-GB" sz="2800" i="1" dirty="0"/>
              <a:t>University of Sierra Leone</a:t>
            </a:r>
          </a:p>
          <a:p>
            <a:endParaRPr lang="en-GB" sz="2800" i="1" dirty="0"/>
          </a:p>
          <a:p>
            <a:r>
              <a:rPr lang="en-GB" sz="2800" i="1" dirty="0"/>
              <a:t>Co-authors: Matthew J Saunders, Foday Sahr, Juan E </a:t>
            </a:r>
            <a:r>
              <a:rPr lang="en-GB" sz="2800" i="1" dirty="0" err="1"/>
              <a:t>Losa</a:t>
            </a:r>
            <a:r>
              <a:rPr lang="en-GB" sz="2800" i="1" dirty="0"/>
              <a:t>-Garcia, Lynda Foray, Geraint Davies, Tom Wingfield</a:t>
            </a:r>
          </a:p>
          <a:p>
            <a:endParaRPr lang="en-GB" sz="2800" i="1" dirty="0"/>
          </a:p>
          <a:p>
            <a:r>
              <a:rPr lang="en-GB" sz="2800" i="1" dirty="0"/>
              <a:t>(Article in press with Lancet Global Health January 2022)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323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3F8E0-5287-3240-8F3F-7E7A895B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94994"/>
          </a:xfrm>
        </p:spPr>
        <p:txBody>
          <a:bodyPr>
            <a:normAutofit fontScale="90000"/>
          </a:bodyPr>
          <a:lstStyle/>
          <a:p>
            <a:r>
              <a:rPr lang="en-US" dirty="0"/>
              <a:t>Treatment regimens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5031223-841E-E44E-9BBE-8D86AEDCE0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1314612"/>
              </p:ext>
            </p:extLst>
          </p:nvPr>
        </p:nvGraphicFramePr>
        <p:xfrm>
          <a:off x="263236" y="1095038"/>
          <a:ext cx="8617527" cy="4942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382">
                  <a:extLst>
                    <a:ext uri="{9D8B030D-6E8A-4147-A177-3AD203B41FA5}">
                      <a16:colId xmlns:a16="http://schemas.microsoft.com/office/drawing/2014/main" val="3974947579"/>
                    </a:ext>
                  </a:extLst>
                </a:gridCol>
                <a:gridCol w="4276436">
                  <a:extLst>
                    <a:ext uri="{9D8B030D-6E8A-4147-A177-3AD203B41FA5}">
                      <a16:colId xmlns:a16="http://schemas.microsoft.com/office/drawing/2014/main" val="339433246"/>
                    </a:ext>
                  </a:extLst>
                </a:gridCol>
                <a:gridCol w="3075709">
                  <a:extLst>
                    <a:ext uri="{9D8B030D-6E8A-4147-A177-3AD203B41FA5}">
                      <a16:colId xmlns:a16="http://schemas.microsoft.com/office/drawing/2014/main" val="489949898"/>
                    </a:ext>
                  </a:extLst>
                </a:gridCol>
              </a:tblGrid>
              <a:tr h="736003">
                <a:tc>
                  <a:txBody>
                    <a:bodyPr/>
                    <a:lstStyle/>
                    <a:p>
                      <a:r>
                        <a:rPr lang="en-US" dirty="0"/>
                        <a:t>Regimen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Drugs used in 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Eligibility criteria for selecting treatment regimen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772747"/>
                  </a:ext>
                </a:extLst>
              </a:tr>
              <a:tr h="3827221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Short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(9-11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months)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Intensive phase, 4-6 months daily: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Kanamycin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Clofazimine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Moxifloxacin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Prothionamide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Isoniazid (high dose, 600-1500mg per day)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Ethambutol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Pyrazinamide</a:t>
                      </a:r>
                    </a:p>
                    <a:p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Continuation phase, 5 months daily: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Moxifloxacin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Clofazimine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Ethambutol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Pyrazinamide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Proven RR- or MDR-TB by microbiological or molecular test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Category I: Unsuccessful DS-TB Treatment regimen of new patients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Category II: Unsuccessful DS-TB Retreatment regimen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No eligibility criteria for long regimen are met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180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8127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093E7-B12A-244E-AE85-6365C4075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69264"/>
          </a:xfrm>
        </p:spPr>
        <p:txBody>
          <a:bodyPr>
            <a:normAutofit fontScale="90000"/>
          </a:bodyPr>
          <a:lstStyle/>
          <a:p>
            <a:r>
              <a:rPr lang="en-US" dirty="0"/>
              <a:t>TREATMENT REGIMEN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D8DB33E-4677-5B4F-A421-3810BED7A1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2426067"/>
              </p:ext>
            </p:extLst>
          </p:nvPr>
        </p:nvGraphicFramePr>
        <p:xfrm>
          <a:off x="128385" y="999779"/>
          <a:ext cx="8840124" cy="5520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051">
                  <a:extLst>
                    <a:ext uri="{9D8B030D-6E8A-4147-A177-3AD203B41FA5}">
                      <a16:colId xmlns:a16="http://schemas.microsoft.com/office/drawing/2014/main" val="4076648413"/>
                    </a:ext>
                  </a:extLst>
                </a:gridCol>
                <a:gridCol w="2558473">
                  <a:extLst>
                    <a:ext uri="{9D8B030D-6E8A-4147-A177-3AD203B41FA5}">
                      <a16:colId xmlns:a16="http://schemas.microsoft.com/office/drawing/2014/main" val="1867252347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2730236721"/>
                    </a:ext>
                  </a:extLst>
                </a:gridCol>
              </a:tblGrid>
              <a:tr h="491489">
                <a:tc>
                  <a:txBody>
                    <a:bodyPr/>
                    <a:lstStyle/>
                    <a:p>
                      <a:r>
                        <a:rPr lang="en-US" dirty="0"/>
                        <a:t>Regimen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Drugs used in 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Eligibility criteria for selecting treatment regimen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692162"/>
                  </a:ext>
                </a:extLst>
              </a:tr>
              <a:tr h="4640811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(18-24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months)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Intensive phase, 8-12 months daily: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Kanamycin/Capreomycin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Levofloxacin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Prothionamide</a:t>
                      </a:r>
                    </a:p>
                    <a:p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Cycloserine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Pyrazinamide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Isoniazid</a:t>
                      </a:r>
                    </a:p>
                    <a:p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Continuation phase, 12 months daily: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Levofloxacin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Prothionamide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Lack of conversion of sputum culture to negative at month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six of short MDR-TB treatment regimen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Those previously exposed to second-line drugs or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substitutes for second line drugs (e.g. streptomycin) with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confirmed DST resistance to these drugs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Patients with pre-XDR TB (pre-extensively drug resistant TB,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indicating resistance to rifampicin, isoniazid, plus quinolones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injectable agents) or XDR-TB (extensively drug resistant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TB, indicating resistance to rifampicin, isoniazid, quinolones,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injectable agents)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Patients with extrapulmonary MDR-TB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573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2019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3DFEA-0A88-EE46-86ED-169F784BE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0068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DBB6E0A-979E-D24D-A182-922AF65873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445226"/>
              </p:ext>
            </p:extLst>
          </p:nvPr>
        </p:nvGraphicFramePr>
        <p:xfrm>
          <a:off x="453220" y="990485"/>
          <a:ext cx="8237559" cy="3675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5853">
                  <a:extLst>
                    <a:ext uri="{9D8B030D-6E8A-4147-A177-3AD203B41FA5}">
                      <a16:colId xmlns:a16="http://schemas.microsoft.com/office/drawing/2014/main" val="4264110503"/>
                    </a:ext>
                  </a:extLst>
                </a:gridCol>
                <a:gridCol w="2745853">
                  <a:extLst>
                    <a:ext uri="{9D8B030D-6E8A-4147-A177-3AD203B41FA5}">
                      <a16:colId xmlns:a16="http://schemas.microsoft.com/office/drawing/2014/main" val="2368278360"/>
                    </a:ext>
                  </a:extLst>
                </a:gridCol>
                <a:gridCol w="2745853">
                  <a:extLst>
                    <a:ext uri="{9D8B030D-6E8A-4147-A177-3AD203B41FA5}">
                      <a16:colId xmlns:a16="http://schemas.microsoft.com/office/drawing/2014/main" val="2733655962"/>
                    </a:ext>
                  </a:extLst>
                </a:gridCol>
              </a:tblGrid>
              <a:tr h="1115406">
                <a:tc>
                  <a:txBody>
                    <a:bodyPr/>
                    <a:lstStyle/>
                    <a:p>
                      <a:r>
                        <a:rPr lang="en-US" dirty="0"/>
                        <a:t>Regimen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Drugs used in 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Eligibility criteria for selecting treatment regimen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701982"/>
                  </a:ext>
                </a:extLst>
              </a:tr>
              <a:tr h="24106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Individualized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Injectables switched to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bedaquiline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Drugs substituted to alternatives with favourable side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effect profile within the same WHO A/B/C group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Patients with adverse drug reactions to injectables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Patients with adverse reactions to other drugs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Patients with resistance to the injectables plus other drugs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785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741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E969E-C2E8-E043-8224-383836BCD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flow chart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A344A2-0FF9-4648-B7FA-D9BBF0B7449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46" y="1825625"/>
            <a:ext cx="6970508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0050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3E5-CB81-4922-8EAF-4F7F66B1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559" y="148045"/>
            <a:ext cx="8140881" cy="602118"/>
          </a:xfrm>
        </p:spPr>
        <p:txBody>
          <a:bodyPr>
            <a:normAutofit/>
          </a:bodyPr>
          <a:lstStyle/>
          <a:p>
            <a:r>
              <a:rPr lang="en-GB" sz="2400" dirty="0"/>
              <a:t>Sociodemographic and clinical characteristics of cohort (n=365)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879080-F359-46EA-BA92-3187C9806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699" y="746143"/>
            <a:ext cx="4797198" cy="596381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C933C8-C4E8-4208-9D58-F5D6E815A388}"/>
              </a:ext>
            </a:extLst>
          </p:cNvPr>
          <p:cNvSpPr/>
          <p:nvPr/>
        </p:nvSpPr>
        <p:spPr>
          <a:xfrm>
            <a:off x="2108699" y="1132114"/>
            <a:ext cx="4797198" cy="21614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66FA379-D461-4130-AD9F-A7C0DB8B835B}"/>
              </a:ext>
            </a:extLst>
          </p:cNvPr>
          <p:cNvSpPr/>
          <p:nvPr/>
        </p:nvSpPr>
        <p:spPr>
          <a:xfrm>
            <a:off x="2108699" y="2460171"/>
            <a:ext cx="4797198" cy="21614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AEAAB60-B736-43F7-87FD-9AAD976A05A7}"/>
              </a:ext>
            </a:extLst>
          </p:cNvPr>
          <p:cNvSpPr/>
          <p:nvPr/>
        </p:nvSpPr>
        <p:spPr>
          <a:xfrm>
            <a:off x="2108699" y="3982954"/>
            <a:ext cx="4797198" cy="3887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D0E4360-0C7E-4FBF-86C5-DDD09287B5C8}"/>
              </a:ext>
            </a:extLst>
          </p:cNvPr>
          <p:cNvSpPr/>
          <p:nvPr/>
        </p:nvSpPr>
        <p:spPr>
          <a:xfrm>
            <a:off x="2108699" y="5483965"/>
            <a:ext cx="4797198" cy="3887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2517E6-9549-4928-9545-29517CBF2791}"/>
              </a:ext>
            </a:extLst>
          </p:cNvPr>
          <p:cNvSpPr txBox="1"/>
          <p:nvPr/>
        </p:nvSpPr>
        <p:spPr>
          <a:xfrm>
            <a:off x="6918626" y="1051169"/>
            <a:ext cx="1594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Median age 35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E61119-B2BD-493A-9B12-DD23425677ED}"/>
              </a:ext>
            </a:extLst>
          </p:cNvPr>
          <p:cNvSpPr txBox="1"/>
          <p:nvPr/>
        </p:nvSpPr>
        <p:spPr>
          <a:xfrm>
            <a:off x="6905897" y="2383578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72% male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ADA1A4-ECA4-4205-A826-96AFF818F4AD}"/>
              </a:ext>
            </a:extLst>
          </p:cNvPr>
          <p:cNvSpPr txBox="1"/>
          <p:nvPr/>
        </p:nvSpPr>
        <p:spPr>
          <a:xfrm>
            <a:off x="6895830" y="3864820"/>
            <a:ext cx="2245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67% underweight or</a:t>
            </a:r>
          </a:p>
          <a:p>
            <a:r>
              <a:rPr lang="en-GB" dirty="0">
                <a:solidFill>
                  <a:srgbClr val="FF0000"/>
                </a:solidFill>
              </a:rPr>
              <a:t>severely underweight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44B52A-805E-400A-B229-FDE6E0F87B65}"/>
              </a:ext>
            </a:extLst>
          </p:cNvPr>
          <p:cNvSpPr txBox="1"/>
          <p:nvPr/>
        </p:nvSpPr>
        <p:spPr>
          <a:xfrm>
            <a:off x="6868953" y="5355174"/>
            <a:ext cx="2359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20% HIV positive of </a:t>
            </a:r>
          </a:p>
          <a:p>
            <a:r>
              <a:rPr lang="en-GB" dirty="0">
                <a:solidFill>
                  <a:srgbClr val="FF0000"/>
                </a:solidFill>
              </a:rPr>
              <a:t>whom 25% not on ART</a:t>
            </a:r>
          </a:p>
        </p:txBody>
      </p:sp>
    </p:spTree>
    <p:extLst>
      <p:ext uri="{BB962C8B-B14F-4D97-AF65-F5344CB8AC3E}">
        <p14:creationId xmlns:p14="http://schemas.microsoft.com/office/powerpoint/2010/main" val="72083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B88531-1745-4DC8-8BF7-2B8052D93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535" y="750163"/>
            <a:ext cx="4581525" cy="5800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C9E3E5-CB81-4922-8EAF-4F7F66B1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559" y="148045"/>
            <a:ext cx="8140881" cy="602118"/>
          </a:xfrm>
        </p:spPr>
        <p:txBody>
          <a:bodyPr>
            <a:normAutofit/>
          </a:bodyPr>
          <a:lstStyle/>
          <a:p>
            <a:r>
              <a:rPr lang="en-GB" sz="2400" dirty="0"/>
              <a:t>Sociodemographic and clinical characteristics of cohort (n=365)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C933C8-C4E8-4208-9D58-F5D6E815A388}"/>
              </a:ext>
            </a:extLst>
          </p:cNvPr>
          <p:cNvSpPr/>
          <p:nvPr/>
        </p:nvSpPr>
        <p:spPr>
          <a:xfrm>
            <a:off x="2108699" y="1397728"/>
            <a:ext cx="4797198" cy="6021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AEAAB60-B736-43F7-87FD-9AAD976A05A7}"/>
              </a:ext>
            </a:extLst>
          </p:cNvPr>
          <p:cNvSpPr/>
          <p:nvPr/>
        </p:nvSpPr>
        <p:spPr>
          <a:xfrm>
            <a:off x="2108699" y="4064000"/>
            <a:ext cx="4797198" cy="74179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1415A8-ADBC-4C59-A523-1006545C9DF0}"/>
              </a:ext>
            </a:extLst>
          </p:cNvPr>
          <p:cNvSpPr txBox="1"/>
          <p:nvPr/>
        </p:nvSpPr>
        <p:spPr>
          <a:xfrm>
            <a:off x="6905896" y="1247826"/>
            <a:ext cx="17954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One third had </a:t>
            </a:r>
          </a:p>
          <a:p>
            <a:r>
              <a:rPr lang="en-GB" dirty="0">
                <a:solidFill>
                  <a:srgbClr val="FF0000"/>
                </a:solidFill>
              </a:rPr>
              <a:t>cavitation and/or</a:t>
            </a:r>
          </a:p>
          <a:p>
            <a:r>
              <a:rPr lang="en-GB" dirty="0">
                <a:solidFill>
                  <a:srgbClr val="FF0000"/>
                </a:solidFill>
              </a:rPr>
              <a:t>consolidation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BA3BC7-A3E3-440E-A572-F4236E29AA68}"/>
              </a:ext>
            </a:extLst>
          </p:cNvPr>
          <p:cNvSpPr txBox="1"/>
          <p:nvPr/>
        </p:nvSpPr>
        <p:spPr>
          <a:xfrm>
            <a:off x="6927465" y="4111730"/>
            <a:ext cx="1229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82% smear</a:t>
            </a:r>
          </a:p>
          <a:p>
            <a:r>
              <a:rPr lang="en-GB" dirty="0">
                <a:solidFill>
                  <a:srgbClr val="FF0000"/>
                </a:solidFill>
              </a:rPr>
              <a:t>positive </a:t>
            </a:r>
          </a:p>
        </p:txBody>
      </p:sp>
    </p:spTree>
    <p:extLst>
      <p:ext uri="{BB962C8B-B14F-4D97-AF65-F5344CB8AC3E}">
        <p14:creationId xmlns:p14="http://schemas.microsoft.com/office/powerpoint/2010/main" val="31790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8263DF-B68A-403B-9C12-ADDB63AF2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475" y="870178"/>
            <a:ext cx="4591050" cy="55530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C9E3E5-CB81-4922-8EAF-4F7F66B1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559" y="148045"/>
            <a:ext cx="8140881" cy="602118"/>
          </a:xfrm>
        </p:spPr>
        <p:txBody>
          <a:bodyPr>
            <a:normAutofit/>
          </a:bodyPr>
          <a:lstStyle/>
          <a:p>
            <a:r>
              <a:rPr lang="en-GB" sz="2400" dirty="0"/>
              <a:t>Sociodemographic and clinical characteristics of cohort (n=365)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C933C8-C4E8-4208-9D58-F5D6E815A388}"/>
              </a:ext>
            </a:extLst>
          </p:cNvPr>
          <p:cNvSpPr/>
          <p:nvPr/>
        </p:nvSpPr>
        <p:spPr>
          <a:xfrm>
            <a:off x="2108699" y="5770107"/>
            <a:ext cx="4797198" cy="2177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AEAAB60-B736-43F7-87FD-9AAD976A05A7}"/>
              </a:ext>
            </a:extLst>
          </p:cNvPr>
          <p:cNvSpPr/>
          <p:nvPr/>
        </p:nvSpPr>
        <p:spPr>
          <a:xfrm>
            <a:off x="2108699" y="4484914"/>
            <a:ext cx="4797198" cy="2177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37DA53-0EC5-44B0-B017-0CB58CCC1262}"/>
              </a:ext>
            </a:extLst>
          </p:cNvPr>
          <p:cNvSpPr txBox="1"/>
          <p:nvPr/>
        </p:nvSpPr>
        <p:spPr>
          <a:xfrm>
            <a:off x="6905897" y="4266872"/>
            <a:ext cx="2048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Half DS-TB first-line</a:t>
            </a:r>
          </a:p>
          <a:p>
            <a:r>
              <a:rPr lang="en-GB" dirty="0">
                <a:solidFill>
                  <a:srgbClr val="FF0000"/>
                </a:solidFill>
              </a:rPr>
              <a:t>treatment failure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CF2139-5A86-457C-800A-8259B3BDF5F3}"/>
              </a:ext>
            </a:extLst>
          </p:cNvPr>
          <p:cNvSpPr txBox="1"/>
          <p:nvPr/>
        </p:nvSpPr>
        <p:spPr>
          <a:xfrm>
            <a:off x="6905897" y="5417299"/>
            <a:ext cx="20500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87% received short</a:t>
            </a:r>
          </a:p>
          <a:p>
            <a:r>
              <a:rPr lang="en-GB" dirty="0">
                <a:solidFill>
                  <a:srgbClr val="FF0000"/>
                </a:solidFill>
              </a:rPr>
              <a:t>aminoglycoside-</a:t>
            </a:r>
          </a:p>
          <a:p>
            <a:r>
              <a:rPr lang="en-GB" dirty="0">
                <a:solidFill>
                  <a:srgbClr val="FF0000"/>
                </a:solidFill>
              </a:rPr>
              <a:t>containing regimen</a:t>
            </a:r>
          </a:p>
        </p:txBody>
      </p:sp>
    </p:spTree>
    <p:extLst>
      <p:ext uri="{BB962C8B-B14F-4D97-AF65-F5344CB8AC3E}">
        <p14:creationId xmlns:p14="http://schemas.microsoft.com/office/powerpoint/2010/main" val="210681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3E5-CB81-4922-8EAF-4F7F66B1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34" y="148045"/>
            <a:ext cx="8691155" cy="602118"/>
          </a:xfrm>
        </p:spPr>
        <p:txBody>
          <a:bodyPr>
            <a:normAutofit fontScale="90000"/>
          </a:bodyPr>
          <a:lstStyle/>
          <a:p>
            <a:r>
              <a:rPr lang="en-GB" sz="2400" dirty="0"/>
              <a:t>TB treatment outcome of people with MDR-TB by patient category (n=365)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CB0A7A-25AC-495B-A36D-8BA0EEEA4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20" y="1478111"/>
            <a:ext cx="8852159" cy="39017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7C46C4-0D10-4852-BD74-8AA4969F4F0C}"/>
              </a:ext>
            </a:extLst>
          </p:cNvPr>
          <p:cNvSpPr txBox="1"/>
          <p:nvPr/>
        </p:nvSpPr>
        <p:spPr>
          <a:xfrm>
            <a:off x="226423" y="868511"/>
            <a:ext cx="8740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Overall, 267/365 (73%) had MDR-TB treatment success with highest success in new patients</a:t>
            </a:r>
          </a:p>
        </p:txBody>
      </p:sp>
    </p:spTree>
    <p:extLst>
      <p:ext uri="{BB962C8B-B14F-4D97-AF65-F5344CB8AC3E}">
        <p14:creationId xmlns:p14="http://schemas.microsoft.com/office/powerpoint/2010/main" val="148869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3E5-CB81-4922-8EAF-4F7F66B1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34" y="148045"/>
            <a:ext cx="8691155" cy="602118"/>
          </a:xfrm>
        </p:spPr>
        <p:txBody>
          <a:bodyPr>
            <a:normAutofit/>
          </a:bodyPr>
          <a:lstStyle/>
          <a:p>
            <a:r>
              <a:rPr lang="en-GB" sz="2100" dirty="0"/>
              <a:t>TB treatment outcome of people with MDR-TB by treatment regimen (n=365)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D3DB9A-01B7-406D-926D-DE46A211E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75" y="1270829"/>
            <a:ext cx="8870449" cy="43163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A4BAF1-3B93-480F-9E53-13FCEB19F52E}"/>
              </a:ext>
            </a:extLst>
          </p:cNvPr>
          <p:cNvSpPr txBox="1"/>
          <p:nvPr/>
        </p:nvSpPr>
        <p:spPr>
          <a:xfrm>
            <a:off x="81771" y="750163"/>
            <a:ext cx="891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People who received the short treatment regimen had the highest rates of treatment success</a:t>
            </a:r>
          </a:p>
        </p:txBody>
      </p:sp>
    </p:spTree>
    <p:extLst>
      <p:ext uri="{BB962C8B-B14F-4D97-AF65-F5344CB8AC3E}">
        <p14:creationId xmlns:p14="http://schemas.microsoft.com/office/powerpoint/2010/main" val="16258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FBA471-E254-4DA9-A49A-2CE43A69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014" y="1440929"/>
            <a:ext cx="7447539" cy="5047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C9E3E5-CB81-4922-8EAF-4F7F66B1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559" y="148045"/>
            <a:ext cx="8140881" cy="602118"/>
          </a:xfrm>
        </p:spPr>
        <p:txBody>
          <a:bodyPr>
            <a:normAutofit/>
          </a:bodyPr>
          <a:lstStyle/>
          <a:p>
            <a:r>
              <a:rPr lang="en-GB" sz="2400" dirty="0"/>
              <a:t>HIV profile, treatment regimen, and treatment outcome (n=362)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C933C8-C4E8-4208-9D58-F5D6E815A388}"/>
              </a:ext>
            </a:extLst>
          </p:cNvPr>
          <p:cNvSpPr/>
          <p:nvPr/>
        </p:nvSpPr>
        <p:spPr>
          <a:xfrm>
            <a:off x="778013" y="4825094"/>
            <a:ext cx="7447539" cy="2177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8B944AE-D6AD-4119-98DF-FEC11A155DF9}"/>
              </a:ext>
            </a:extLst>
          </p:cNvPr>
          <p:cNvSpPr/>
          <p:nvPr/>
        </p:nvSpPr>
        <p:spPr>
          <a:xfrm>
            <a:off x="778012" y="3581265"/>
            <a:ext cx="7447539" cy="2177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6C0F65-DEFF-469C-90AA-947D8614CDAE}"/>
              </a:ext>
            </a:extLst>
          </p:cNvPr>
          <p:cNvSpPr txBox="1"/>
          <p:nvPr/>
        </p:nvSpPr>
        <p:spPr>
          <a:xfrm>
            <a:off x="272605" y="750163"/>
            <a:ext cx="7533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Of people with HIV who were not on ART at time of MDR-TB diagnosis (n=20), </a:t>
            </a:r>
          </a:p>
          <a:p>
            <a:r>
              <a:rPr lang="en-GB" dirty="0">
                <a:solidFill>
                  <a:srgbClr val="FF0000"/>
                </a:solidFill>
              </a:rPr>
              <a:t>70% died and 40% never received MDR-TB treatment</a:t>
            </a:r>
          </a:p>
        </p:txBody>
      </p:sp>
    </p:spTree>
    <p:extLst>
      <p:ext uri="{BB962C8B-B14F-4D97-AF65-F5344CB8AC3E}">
        <p14:creationId xmlns:p14="http://schemas.microsoft.com/office/powerpoint/2010/main" val="312623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2" r="-2" b="7073"/>
          <a:stretch/>
        </p:blipFill>
        <p:spPr>
          <a:xfrm>
            <a:off x="2109194" y="415046"/>
            <a:ext cx="3817603" cy="3188095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" r="2" b="4553"/>
          <a:stretch/>
        </p:blipFill>
        <p:spPr>
          <a:xfrm>
            <a:off x="5397723" y="3741683"/>
            <a:ext cx="3607733" cy="2722746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0" r="2" b="2692"/>
          <a:stretch/>
        </p:blipFill>
        <p:spPr>
          <a:xfrm>
            <a:off x="2109194" y="3741683"/>
            <a:ext cx="3819024" cy="2722746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2FC8444-FC06-4F65-B27F-4FEF31CD1D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" r="-1" b="2279"/>
          <a:stretch/>
        </p:blipFill>
        <p:spPr>
          <a:xfrm>
            <a:off x="5416195" y="415046"/>
            <a:ext cx="3590721" cy="3188095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457C8564-D1A7-4A47-878B-1D0203B09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73" y="359999"/>
            <a:ext cx="2370448" cy="1144710"/>
          </a:xfrm>
        </p:spPr>
        <p:txBody>
          <a:bodyPr>
            <a:normAutofit fontScale="90000"/>
          </a:bodyPr>
          <a:lstStyle/>
          <a:p>
            <a:r>
              <a:rPr lang="en-US" dirty="0"/>
              <a:t>LAKKA</a:t>
            </a:r>
            <a:br>
              <a:rPr lang="en-US" dirty="0"/>
            </a:br>
            <a:r>
              <a:rPr lang="en-US" dirty="0"/>
              <a:t>HOSPITAL</a:t>
            </a:r>
          </a:p>
        </p:txBody>
      </p:sp>
    </p:spTree>
    <p:extLst>
      <p:ext uri="{BB962C8B-B14F-4D97-AF65-F5344CB8AC3E}">
        <p14:creationId xmlns:p14="http://schemas.microsoft.com/office/powerpoint/2010/main" val="1104653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3E5-CB81-4922-8EAF-4F7F66B1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559" y="148045"/>
            <a:ext cx="8140881" cy="602118"/>
          </a:xfrm>
        </p:spPr>
        <p:txBody>
          <a:bodyPr>
            <a:normAutofit fontScale="90000"/>
          </a:bodyPr>
          <a:lstStyle/>
          <a:p>
            <a:r>
              <a:rPr lang="en-GB" sz="2400" dirty="0"/>
              <a:t>Multiple imputation univariable and multivariable logistic regression of factors associated with adverse MDR-TB treatment outcome (n=362)*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F6EAC5-8B58-4416-A310-F019AA4AF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78" y="819590"/>
            <a:ext cx="5529944" cy="596003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83EA6AD-62FB-4F5E-9303-36214B070CA8}"/>
              </a:ext>
            </a:extLst>
          </p:cNvPr>
          <p:cNvSpPr/>
          <p:nvPr/>
        </p:nvSpPr>
        <p:spPr>
          <a:xfrm>
            <a:off x="554178" y="1854927"/>
            <a:ext cx="5529944" cy="1654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DEBEC6C-BD71-4F56-9A29-71B9BDC3B6A6}"/>
              </a:ext>
            </a:extLst>
          </p:cNvPr>
          <p:cNvSpPr/>
          <p:nvPr/>
        </p:nvSpPr>
        <p:spPr>
          <a:xfrm>
            <a:off x="554178" y="2712721"/>
            <a:ext cx="5529944" cy="1654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FB9A244-43B1-4BC2-9394-B2AEF29B2C47}"/>
              </a:ext>
            </a:extLst>
          </p:cNvPr>
          <p:cNvSpPr/>
          <p:nvPr/>
        </p:nvSpPr>
        <p:spPr>
          <a:xfrm>
            <a:off x="554178" y="3701143"/>
            <a:ext cx="5529944" cy="57476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6D1DA90-5AAF-43E6-9451-FAAD67E53378}"/>
              </a:ext>
            </a:extLst>
          </p:cNvPr>
          <p:cNvSpPr/>
          <p:nvPr/>
        </p:nvSpPr>
        <p:spPr>
          <a:xfrm>
            <a:off x="554178" y="4801275"/>
            <a:ext cx="5529944" cy="16261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6DE052B-6014-4860-996C-D277379E6E93}"/>
              </a:ext>
            </a:extLst>
          </p:cNvPr>
          <p:cNvSpPr/>
          <p:nvPr/>
        </p:nvSpPr>
        <p:spPr>
          <a:xfrm>
            <a:off x="554178" y="5777386"/>
            <a:ext cx="5529944" cy="16261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4734F24-5FCD-4E3C-8343-03072E92DFB0}"/>
              </a:ext>
            </a:extLst>
          </p:cNvPr>
          <p:cNvSpPr/>
          <p:nvPr/>
        </p:nvSpPr>
        <p:spPr>
          <a:xfrm>
            <a:off x="554178" y="6304632"/>
            <a:ext cx="5529944" cy="16261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861356-C5F1-4221-919D-C6CB69D93174}"/>
              </a:ext>
            </a:extLst>
          </p:cNvPr>
          <p:cNvSpPr txBox="1"/>
          <p:nvPr/>
        </p:nvSpPr>
        <p:spPr>
          <a:xfrm>
            <a:off x="6378133" y="1678599"/>
            <a:ext cx="2645795" cy="461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rgbClr val="FF0000"/>
                </a:solidFill>
              </a:rPr>
              <a:t>Age 45-64 years old,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FF0000"/>
                </a:solidFill>
              </a:rPr>
              <a:t>severe underweight,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FF0000"/>
                </a:solidFill>
              </a:rPr>
              <a:t>HIV positive and not on ART, chronic lung disease,  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FF0000"/>
                </a:solidFill>
              </a:rPr>
              <a:t>previous DS-TB retreatment failure, and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FF0000"/>
                </a:solidFill>
              </a:rPr>
              <a:t>long regimen were independently associated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FF0000"/>
                </a:solidFill>
              </a:rPr>
              <a:t>with adverse MDR-TB treatment outcome</a:t>
            </a:r>
          </a:p>
          <a:p>
            <a:pPr>
              <a:lnSpc>
                <a:spcPct val="150000"/>
              </a:lnSpc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1AC44-B622-44CC-9D19-0725E3DC1682}"/>
              </a:ext>
            </a:extLst>
          </p:cNvPr>
          <p:cNvSpPr txBox="1"/>
          <p:nvPr/>
        </p:nvSpPr>
        <p:spPr>
          <a:xfrm>
            <a:off x="6204402" y="6396335"/>
            <a:ext cx="2993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/>
              <a:t>*Variables missing &gt;10% of data points were </a:t>
            </a:r>
          </a:p>
          <a:p>
            <a:r>
              <a:rPr lang="en-GB" sz="1200" i="1" dirty="0"/>
              <a:t>not imputed, including DST (15% missing)</a:t>
            </a:r>
          </a:p>
        </p:txBody>
      </p:sp>
    </p:spTree>
    <p:extLst>
      <p:ext uri="{BB962C8B-B14F-4D97-AF65-F5344CB8AC3E}">
        <p14:creationId xmlns:p14="http://schemas.microsoft.com/office/powerpoint/2010/main" val="110852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3E5-CB81-4922-8EAF-4F7F66B1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559" y="148045"/>
            <a:ext cx="8459561" cy="602118"/>
          </a:xfrm>
        </p:spPr>
        <p:txBody>
          <a:bodyPr>
            <a:normAutofit fontScale="90000"/>
          </a:bodyPr>
          <a:lstStyle/>
          <a:p>
            <a:r>
              <a:rPr lang="en-GB" sz="2400" dirty="0"/>
              <a:t>Unimputed univariable and multivariable logistic regression of factors associated with adverse MDR-TB treatment outcome (n=297)*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5BB6C5-52A0-47F0-99F7-E4A6DD2D9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78" y="1052454"/>
            <a:ext cx="5978567" cy="42858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912078-18CE-49A9-A68D-697E507D90DB}"/>
              </a:ext>
            </a:extLst>
          </p:cNvPr>
          <p:cNvSpPr txBox="1"/>
          <p:nvPr/>
        </p:nvSpPr>
        <p:spPr>
          <a:xfrm>
            <a:off x="0" y="6211669"/>
            <a:ext cx="905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*Only DST and aminoglycoside-related toxicity shown, other variables followed the same pattern of association with adverse MDR-TB treatment outcome identified in the imputed model. Only </a:t>
            </a:r>
            <a:r>
              <a:rPr lang="en-GB" sz="1200" i="1" dirty="0" err="1"/>
              <a:t>prothionamide</a:t>
            </a:r>
            <a:r>
              <a:rPr lang="en-GB" sz="1200" i="1" dirty="0"/>
              <a:t> DST resistance result is shown as all other single drug DST results were not associated with adverse MDR-TB treatment outcome.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83EA6AD-62FB-4F5E-9303-36214B070CA8}"/>
              </a:ext>
            </a:extLst>
          </p:cNvPr>
          <p:cNvSpPr/>
          <p:nvPr/>
        </p:nvSpPr>
        <p:spPr>
          <a:xfrm>
            <a:off x="255977" y="3029939"/>
            <a:ext cx="5944391" cy="19896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095BADF-7DEA-4D4B-82D8-A0088EA536B4}"/>
              </a:ext>
            </a:extLst>
          </p:cNvPr>
          <p:cNvSpPr/>
          <p:nvPr/>
        </p:nvSpPr>
        <p:spPr>
          <a:xfrm>
            <a:off x="290154" y="4871803"/>
            <a:ext cx="5944391" cy="19896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C74B77-698E-4E06-8B8E-3119A961F9CE}"/>
              </a:ext>
            </a:extLst>
          </p:cNvPr>
          <p:cNvSpPr txBox="1"/>
          <p:nvPr/>
        </p:nvSpPr>
        <p:spPr>
          <a:xfrm>
            <a:off x="6315325" y="1170989"/>
            <a:ext cx="2645795" cy="461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rgbClr val="FF0000"/>
                </a:solidFill>
              </a:rPr>
              <a:t>Additionally, unimputed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FF0000"/>
                </a:solidFill>
              </a:rPr>
              <a:t>regression analyses showed that complete deafness related to aminoglycoside toxicity and resistance to </a:t>
            </a:r>
            <a:r>
              <a:rPr lang="en-GB" dirty="0" err="1">
                <a:solidFill>
                  <a:srgbClr val="FF0000"/>
                </a:solidFill>
              </a:rPr>
              <a:t>prothionamide</a:t>
            </a:r>
            <a:r>
              <a:rPr lang="en-GB" dirty="0">
                <a:solidFill>
                  <a:srgbClr val="FF0000"/>
                </a:solidFill>
              </a:rPr>
              <a:t> were independently associated with adverse MDR-TB treatment outcome</a:t>
            </a:r>
          </a:p>
          <a:p>
            <a:pPr>
              <a:lnSpc>
                <a:spcPct val="150000"/>
              </a:lnSpc>
            </a:pP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22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B6DA725-56A4-466F-A8F3-79846DF8BAE5}"/>
              </a:ext>
            </a:extLst>
          </p:cNvPr>
          <p:cNvSpPr txBox="1"/>
          <p:nvPr/>
        </p:nvSpPr>
        <p:spPr>
          <a:xfrm>
            <a:off x="501559" y="1341782"/>
            <a:ext cx="8140882" cy="5035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haker 2 Lancet Regular"/>
              </a:rPr>
              <a:t>MDR-TB treatment success rates in Sierra Leone (73%) are comparable to global rates, WHO AFRO region rates (69%), and WHO targets (≥75%).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haker 2 Lancet Regular"/>
              </a:rPr>
              <a:t>People treated with short (9-11 month) vs long (18-24 month) regimens had better outcomes, despite both involving injectable aminoglycosides.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haker 2 Lancet Regular"/>
              </a:rPr>
              <a:t>Factors associated with adverse MDR-TB treatment outcomes included economically-productive working age (45-64 years), severe underweight, untreated HIV, chronic lung disease, previous unsuccessful drug-sensitive-TB retreatment, and long regimen.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haker 2 Lancet Regular"/>
              </a:rPr>
              <a:t>Aminoglycoside-related complete deafness and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haker 2 Lancet Regular"/>
              </a:rPr>
              <a:t>prothionamide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haker 2 Lancet Regular"/>
              </a:rPr>
              <a:t> resistance were also independently associated with adverse outcome.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haker 2 Lancet Regular"/>
              </a:rPr>
              <a:t>Most (70%) people with MDR-TB and untreated HIV died, 57% of whom never received TB treatment.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0CD1880-20FB-4966-BA34-E6CD848349D8}"/>
              </a:ext>
            </a:extLst>
          </p:cNvPr>
          <p:cNvSpPr txBox="1">
            <a:spLocks/>
          </p:cNvSpPr>
          <p:nvPr/>
        </p:nvSpPr>
        <p:spPr>
          <a:xfrm>
            <a:off x="300759" y="22865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40783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CC49A-1997-6B4F-A4E7-10ABCEAE9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668" y="235817"/>
            <a:ext cx="7886700" cy="1325563"/>
          </a:xfrm>
        </p:spPr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8D0B5-A4FB-9241-8477-780432BB3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158" y="1255084"/>
            <a:ext cx="8413174" cy="5960630"/>
          </a:xfrm>
        </p:spPr>
        <p:txBody>
          <a:bodyPr>
            <a:normAutofit fontScale="92500"/>
          </a:bodyPr>
          <a:lstStyle/>
          <a:p>
            <a:pPr marL="285750" indent="-285750" algn="just" defTabSz="457200"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</a:rPr>
              <a:t>Other NTPs, including regionally, could consider replicating this study using programmatic NTP data. Such analyses support evidence-based, locally-appropriate policy and action</a:t>
            </a:r>
          </a:p>
          <a:p>
            <a:pPr marL="285750" indent="-285750" algn="just" defTabSz="457200"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</a:rPr>
              <a:t>Disseminate research findings at district, national, and international level and use findings to inform next iteration of Sierra Leone National MDR-TB Treatment Guidelines</a:t>
            </a:r>
          </a:p>
          <a:p>
            <a:pPr marL="285750" indent="-285750" algn="just" defTabSz="457200"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</a:rPr>
              <a:t>Support advocacy and sensitization of health personnel and communities on TB/MDR-TB</a:t>
            </a:r>
          </a:p>
          <a:p>
            <a:pPr marL="285750" indent="-285750" algn="just" defTabSz="457200"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</a:rPr>
              <a:t>Support finalization and rollout of the scale up plan for rapid diagnostics including network of specimen referral system using both district and national system</a:t>
            </a:r>
          </a:p>
          <a:p>
            <a:pPr marL="285750" indent="-285750" algn="just" defTabSz="457200"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</a:rPr>
              <a:t>Inform, update and implement the Sierra Leone National MDR-TB Treatment Guidelines for people with HIV and/or co-morbidities/malnutrition, and promote pharmacovigilance</a:t>
            </a:r>
          </a:p>
          <a:p>
            <a:pPr marL="285750" indent="-285750" algn="just" defTabSz="457200"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</a:rPr>
              <a:t>Build capacity of health and laboratory personel and support decentralized management</a:t>
            </a:r>
          </a:p>
          <a:p>
            <a:pPr marL="285750" indent="-285750" algn="just" defTabSz="457200"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</a:rPr>
              <a:t>Establish social support system for people with MDR/TB and HIV patients in collaboration with other partners including the private sector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5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CEBD4C-DF4B-C446-B9C2-DC667068F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287" y="2506662"/>
            <a:ext cx="3461713" cy="4351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903C9F-AB55-6F40-ADC1-6F52D2867D47}"/>
              </a:ext>
            </a:extLst>
          </p:cNvPr>
          <p:cNvSpPr txBox="1"/>
          <p:nvPr/>
        </p:nvSpPr>
        <p:spPr>
          <a:xfrm>
            <a:off x="5682287" y="2506662"/>
            <a:ext cx="2285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Staff Of Lakka Hospital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120B1CF-1CFD-43CB-9741-4A60AD98B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79463"/>
          </a:xfrm>
        </p:spPr>
        <p:txBody>
          <a:bodyPr/>
          <a:lstStyle/>
          <a:p>
            <a:r>
              <a:rPr lang="en-GB" dirty="0"/>
              <a:t>Thanks. Any questions?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362DF887-BB88-4DF0-8CD1-646635888916}"/>
              </a:ext>
            </a:extLst>
          </p:cNvPr>
          <p:cNvSpPr txBox="1">
            <a:spLocks/>
          </p:cNvSpPr>
          <p:nvPr/>
        </p:nvSpPr>
        <p:spPr>
          <a:xfrm>
            <a:off x="628650" y="1295044"/>
            <a:ext cx="74066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sz="1900" dirty="0"/>
              <a:t>Thank you to the people with MDR-TB for their participation in this study and to the healthcare and other professionals who deliver care to people with MDR-TB in Sierra Leone.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 u="sng" dirty="0"/>
              <a:t>Authors 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1400" dirty="0"/>
              <a:t>Dr Rashidatu Fouad Kamara</a:t>
            </a:r>
          </a:p>
          <a:p>
            <a:pPr marL="0" indent="0">
              <a:buNone/>
            </a:pPr>
            <a:r>
              <a:rPr lang="en-US" sz="1400" dirty="0">
                <a:hlinkClick r:id="rId3"/>
              </a:rPr>
              <a:t>shidakay700@gmail.com</a:t>
            </a:r>
            <a:r>
              <a:rPr lang="en-US" sz="1400" dirty="0"/>
              <a:t> / </a:t>
            </a:r>
            <a:r>
              <a:rPr lang="en-GB" sz="1400" dirty="0">
                <a:hlinkClick r:id="rId4"/>
              </a:rPr>
              <a:t>rf.kamara.2018@alumnos.urjc.es</a:t>
            </a: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Dr Matthew J Saunders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Dr </a:t>
            </a:r>
            <a:r>
              <a:rPr lang="en-GB" sz="1400" dirty="0" err="1"/>
              <a:t>Foday</a:t>
            </a:r>
            <a:r>
              <a:rPr lang="en-GB" sz="1400" dirty="0"/>
              <a:t> </a:t>
            </a:r>
            <a:r>
              <a:rPr lang="en-GB" sz="1400" dirty="0" err="1"/>
              <a:t>Sahr</a:t>
            </a:r>
            <a:r>
              <a:rPr lang="en-GB" sz="1400" dirty="0"/>
              <a:t>  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Dr Juan E </a:t>
            </a:r>
            <a:r>
              <a:rPr lang="en-GB" sz="1400" dirty="0" err="1"/>
              <a:t>Losa</a:t>
            </a:r>
            <a:r>
              <a:rPr lang="en-GB" sz="1400" dirty="0"/>
              <a:t>-Garcia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Dr Lynda Foray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Dr Geraint Davies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Dr Tom Wingfield </a:t>
            </a:r>
            <a:r>
              <a:rPr lang="en-GB" sz="1400" dirty="0">
                <a:hlinkClick r:id="rId5"/>
              </a:rPr>
              <a:t>tom.wingfield@lstmed.ac.uk</a:t>
            </a:r>
            <a:endParaRPr lang="en-GB" sz="1400" dirty="0"/>
          </a:p>
          <a:p>
            <a:pPr marL="342900" indent="-342900">
              <a:buFont typeface="+mj-lt"/>
              <a:buAutoNum type="arabicPeriod"/>
            </a:pPr>
            <a:endParaRPr lang="en-GB" sz="1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i="1" dirty="0">
                <a:solidFill>
                  <a:srgbClr val="FF0000"/>
                </a:solidFill>
              </a:rPr>
              <a:t>Look out for the Lancet Global Health article and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i="1" dirty="0">
                <a:solidFill>
                  <a:srgbClr val="FF0000"/>
                </a:solidFill>
              </a:rPr>
              <a:t>accompanying podcast interview in April 2022!</a:t>
            </a:r>
            <a:endParaRPr lang="en-GB" sz="1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278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52B0A-E823-C74F-9E6C-8ECD4AF7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Global MDR-TB report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FFC992-CB97-FB46-B277-350FE45B9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4949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en-GB" sz="3300" dirty="0"/>
              <a:t>The  WHO 2021 report recorded approximately </a:t>
            </a:r>
            <a:r>
              <a:rPr lang="en-GB" sz="3300" b="1" dirty="0"/>
              <a:t>132,222</a:t>
            </a:r>
            <a:r>
              <a:rPr lang="en-GB" sz="3300" dirty="0"/>
              <a:t> cases of rifampicin-resistant TB (RR-TB), from a total of 2.1 million tested. </a:t>
            </a:r>
          </a:p>
          <a:p>
            <a:pPr>
              <a:lnSpc>
                <a:spcPct val="170000"/>
              </a:lnSpc>
            </a:pPr>
            <a:r>
              <a:rPr lang="en-GB" sz="3300" dirty="0"/>
              <a:t>Between 2018-2022, only </a:t>
            </a:r>
            <a:r>
              <a:rPr lang="en-GB" sz="3300" b="1" dirty="0"/>
              <a:t>482,683</a:t>
            </a:r>
            <a:r>
              <a:rPr lang="en-GB" sz="3300" dirty="0"/>
              <a:t> have been enrolled for treatment; </a:t>
            </a:r>
            <a:r>
              <a:rPr lang="en-GB" sz="3300" b="1" dirty="0"/>
              <a:t>32% </a:t>
            </a:r>
            <a:r>
              <a:rPr lang="en-GB" sz="3300" dirty="0"/>
              <a:t>of the targeted 1.5 million cases by 2022. </a:t>
            </a:r>
          </a:p>
          <a:p>
            <a:pPr>
              <a:lnSpc>
                <a:spcPct val="170000"/>
              </a:lnSpc>
            </a:pPr>
            <a:r>
              <a:rPr lang="en-GB" sz="3300" dirty="0"/>
              <a:t>Globally </a:t>
            </a:r>
            <a:r>
              <a:rPr lang="en-GB" sz="3300" b="1" dirty="0"/>
              <a:t>150 359 </a:t>
            </a:r>
            <a:r>
              <a:rPr lang="en-GB" sz="3300" dirty="0"/>
              <a:t>people with MDR/RR-TB were enrolled on treatment in 2020, </a:t>
            </a:r>
            <a:r>
              <a:rPr lang="en-GB" sz="3300" b="1" dirty="0"/>
              <a:t>15% </a:t>
            </a:r>
            <a:r>
              <a:rPr lang="en-GB" sz="3300" dirty="0"/>
              <a:t>less from the total of </a:t>
            </a:r>
            <a:r>
              <a:rPr lang="en-GB" sz="3300" b="1" dirty="0"/>
              <a:t>177 100 </a:t>
            </a:r>
            <a:r>
              <a:rPr lang="en-GB" sz="3300" dirty="0"/>
              <a:t>in 2019 (Recent gains have been impacted with a drastic fall of 22%)</a:t>
            </a:r>
          </a:p>
          <a:p>
            <a:pPr>
              <a:lnSpc>
                <a:spcPct val="170000"/>
              </a:lnSpc>
            </a:pPr>
            <a:r>
              <a:rPr lang="en-GB" sz="3300" dirty="0"/>
              <a:t>However, global trends have shown a steady increase in treatment success rates from </a:t>
            </a:r>
            <a:r>
              <a:rPr lang="en-GB" sz="3300" b="1" dirty="0"/>
              <a:t>50% </a:t>
            </a:r>
            <a:r>
              <a:rPr lang="en-GB" sz="3300" dirty="0"/>
              <a:t>in 2012 to </a:t>
            </a:r>
            <a:r>
              <a:rPr lang="en-GB" sz="3300" b="1" dirty="0"/>
              <a:t>59% </a:t>
            </a:r>
            <a:r>
              <a:rPr lang="en-GB" sz="3300" dirty="0"/>
              <a:t>2018. The treatment success rate in WHO AFRO region is </a:t>
            </a:r>
            <a:r>
              <a:rPr lang="en-GB" sz="3300" b="1" dirty="0"/>
              <a:t>69%.</a:t>
            </a:r>
          </a:p>
          <a:p>
            <a:endParaRPr lang="en-GB" dirty="0"/>
          </a:p>
          <a:p>
            <a:pPr>
              <a:lnSpc>
                <a:spcPct val="170000"/>
              </a:lnSpc>
            </a:pP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991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D5382-DCE4-AF40-BD15-5AE13EC46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actions to address MDR-TB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4BA7CD-99AE-7B4E-8F9A-4B6627166E9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4729" t="17018" r="25415" b="26019"/>
          <a:stretch/>
        </p:blipFill>
        <p:spPr bwMode="auto">
          <a:xfrm>
            <a:off x="628649" y="1888068"/>
            <a:ext cx="7886699" cy="4604806"/>
          </a:xfrm>
          <a:prstGeom prst="rect">
            <a:avLst/>
          </a:prstGeom>
          <a:ln w="76200"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08984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26232-6A71-9742-97F1-BB2181D52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MDR-TB in Sierra Leone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A931E-522E-C84D-9E7A-0AA181CF6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Among 30 high TB burden countries</a:t>
            </a:r>
          </a:p>
          <a:p>
            <a:r>
              <a:rPr lang="en-US" dirty="0"/>
              <a:t>Low TB case notification, 2% for MDR-TB</a:t>
            </a:r>
          </a:p>
          <a:p>
            <a:r>
              <a:rPr lang="en-US" dirty="0"/>
              <a:t>Incidence 8.2/100,000 people</a:t>
            </a:r>
          </a:p>
          <a:p>
            <a:r>
              <a:rPr lang="en-US" dirty="0"/>
              <a:t>True number MDR-TB cases unknown </a:t>
            </a:r>
          </a:p>
          <a:p>
            <a:r>
              <a:rPr lang="en-US" dirty="0"/>
              <a:t>Treatment of MDR TB started in 2017 in a 100-bed hospital on the outskirts of Freetown</a:t>
            </a:r>
          </a:p>
          <a:p>
            <a:r>
              <a:rPr lang="en-US" dirty="0"/>
              <a:t>From April 2017 to September 2019, 370 people were notified with MDR-TB in Sierra Leone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899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C399B-A27D-844C-ADFF-282041DBE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MDR/DR-TB Notifications in Sierra Leone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C7A9A2A-F37B-AE49-80F6-B7194F9CFC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850"/>
          <a:stretch/>
        </p:blipFill>
        <p:spPr>
          <a:xfrm>
            <a:off x="1284529" y="2083594"/>
            <a:ext cx="6574942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2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0A870-BB8C-A344-879F-36ADA3C66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Programmatic challenges to address MDR-TB in Sierra Leone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8DE6C-B080-3546-B25F-EAAA9D11D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855" y="1825625"/>
            <a:ext cx="8515928" cy="4741430"/>
          </a:xfrm>
        </p:spPr>
        <p:txBody>
          <a:bodyPr>
            <a:normAutofit fontScale="77500" lnSpcReduction="20000"/>
          </a:bodyPr>
          <a:lstStyle/>
          <a:p>
            <a:pPr marL="285750" indent="-285750" algn="just" defTabSz="457200">
              <a:lnSpc>
                <a:spcPct val="170000"/>
              </a:lnSpc>
              <a:spcBef>
                <a:spcPts val="800"/>
              </a:spcBef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Limited knowledge of health staff and communities on MDR-TB</a:t>
            </a:r>
          </a:p>
          <a:p>
            <a:pPr marL="285750" indent="-285750" algn="just" defTabSz="457200">
              <a:lnSpc>
                <a:spcPct val="170000"/>
              </a:lnSpc>
              <a:spcBef>
                <a:spcPts val="800"/>
              </a:spcBef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Lack of prompt treatment of drug-sensitive TB and contact tracing </a:t>
            </a:r>
          </a:p>
          <a:p>
            <a:pPr marL="285750" indent="-285750" algn="just" defTabSz="457200">
              <a:lnSpc>
                <a:spcPct val="170000"/>
              </a:lnSpc>
              <a:spcBef>
                <a:spcPts val="800"/>
              </a:spcBef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Limited access to rapid diagnostic (point of care) tests and monitoring (DST, LFT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etc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marL="285750" indent="-285750" algn="just" defTabSz="457200">
              <a:lnSpc>
                <a:spcPct val="170000"/>
              </a:lnSpc>
              <a:spcBef>
                <a:spcPts val="800"/>
              </a:spcBef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Lack of integrated management of MDR-TB in people with HIV and/or other comorbidities</a:t>
            </a:r>
          </a:p>
          <a:p>
            <a:pPr marL="285750" indent="-285750" algn="just" defTabSz="457200">
              <a:lnSpc>
                <a:spcPct val="170000"/>
              </a:lnSpc>
              <a:spcBef>
                <a:spcPts val="800"/>
              </a:spcBef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Need for pharmacovigilance and nationwide roll out of oral regimen</a:t>
            </a:r>
          </a:p>
          <a:p>
            <a:pPr marL="285750" indent="-285750" algn="just" defTabSz="457200">
              <a:lnSpc>
                <a:spcPct val="170000"/>
              </a:lnSpc>
              <a:spcBef>
                <a:spcPts val="800"/>
              </a:spcBef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Current centralized model of MDR treatment</a:t>
            </a:r>
          </a:p>
          <a:p>
            <a:pPr marL="285750" indent="-285750" algn="just" defTabSz="457200">
              <a:lnSpc>
                <a:spcPct val="170000"/>
              </a:lnSpc>
              <a:spcBef>
                <a:spcPts val="800"/>
              </a:spcBef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Lack of structured social support to improve adherence to and completion of treatment</a:t>
            </a:r>
          </a:p>
          <a:p>
            <a:pPr marL="285750" indent="-285750" algn="just" defTabSz="457200">
              <a:lnSpc>
                <a:spcPct val="170000"/>
              </a:lnSpc>
              <a:spcBef>
                <a:spcPts val="800"/>
              </a:spcBef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Constrained human resource for laboratory strengthening and service delivery</a:t>
            </a:r>
          </a:p>
          <a:p>
            <a:pPr marL="285750" indent="-285750" algn="just" defTabSz="457200">
              <a:lnSpc>
                <a:spcPct val="170000"/>
              </a:lnSpc>
              <a:spcBef>
                <a:spcPts val="800"/>
              </a:spcBef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Need for scale-up of research to support evidence-based, locally-appropriate policies and actions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71998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0CA2-4D85-AF42-8508-B945CE072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MDR-TB Cohort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F4762-63C8-2E41-BC3F-6D263B3B4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6030438" cy="435133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AIM</a:t>
            </a:r>
            <a:r>
              <a:rPr lang="en-US" dirty="0"/>
              <a:t>: </a:t>
            </a:r>
            <a:r>
              <a:rPr lang="en-US" sz="2400" dirty="0"/>
              <a:t>to characterize social and health factors associated with adverse treatment outcomes of people with DR/MDR TB in Sierra Leone  </a:t>
            </a:r>
          </a:p>
          <a:p>
            <a:r>
              <a:rPr lang="en-US" b="1" dirty="0"/>
              <a:t>DESIGN</a:t>
            </a:r>
            <a:r>
              <a:rPr lang="en-US" dirty="0"/>
              <a:t>: </a:t>
            </a:r>
            <a:r>
              <a:rPr lang="en-US" sz="2400" dirty="0"/>
              <a:t>retrospective cohort study</a:t>
            </a:r>
          </a:p>
          <a:p>
            <a:r>
              <a:rPr lang="en-US" b="1" dirty="0"/>
              <a:t>STUDY SETTING</a:t>
            </a:r>
            <a:r>
              <a:rPr lang="en-US" dirty="0"/>
              <a:t>: </a:t>
            </a:r>
            <a:r>
              <a:rPr lang="en-US" sz="2400" dirty="0"/>
              <a:t>A government hospital that offers free treatment services for patients with TB, HIV and Leprosy</a:t>
            </a:r>
          </a:p>
          <a:p>
            <a:r>
              <a:rPr lang="en-US" b="1" dirty="0"/>
              <a:t>STUDY POPULATION</a:t>
            </a:r>
            <a:r>
              <a:rPr lang="en-US" dirty="0"/>
              <a:t>: </a:t>
            </a:r>
            <a:r>
              <a:rPr lang="en-US" sz="2400" dirty="0"/>
              <a:t>all patients that met Sierra Leone NTP programmatic criteria for DR/MDR TB treatment and gave consent to participate</a:t>
            </a:r>
          </a:p>
          <a:p>
            <a:r>
              <a:rPr lang="en-US" b="1" dirty="0"/>
              <a:t>SAMPLE SIZE</a:t>
            </a:r>
            <a:r>
              <a:rPr lang="en-US" dirty="0"/>
              <a:t>: </a:t>
            </a:r>
            <a:r>
              <a:rPr lang="en-US" sz="2600" dirty="0"/>
              <a:t>programmatic opportunistic study with no formal sample size calculations</a:t>
            </a:r>
            <a:endParaRPr lang="en-US" sz="2200" dirty="0"/>
          </a:p>
        </p:txBody>
      </p:sp>
      <p:pic>
        <p:nvPicPr>
          <p:cNvPr id="4" name="Picture 2" descr="Data Inspires Lifesaving Action In Sierra Leone | Division of Global Health  Protection | Global Health | CDC">
            <a:extLst>
              <a:ext uri="{FF2B5EF4-FFF2-40B4-BE49-F238E27FC236}">
                <a16:creationId xmlns:a16="http://schemas.microsoft.com/office/drawing/2014/main" id="{B9560F88-D073-E64B-B066-C0FFAD62A4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92"/>
          <a:stretch/>
        </p:blipFill>
        <p:spPr bwMode="auto">
          <a:xfrm>
            <a:off x="6410038" y="2642888"/>
            <a:ext cx="2558802" cy="271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962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4973F-9044-5948-B9E5-8D998C9ED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Categories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2CBE915-D81B-4C4C-B321-AA9683F805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2421744"/>
              </p:ext>
            </p:extLst>
          </p:nvPr>
        </p:nvGraphicFramePr>
        <p:xfrm>
          <a:off x="628650" y="1559665"/>
          <a:ext cx="7886700" cy="4658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1108397694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440343556"/>
                    </a:ext>
                  </a:extLst>
                </a:gridCol>
              </a:tblGrid>
              <a:tr h="635529">
                <a:tc>
                  <a:txBody>
                    <a:bodyPr/>
                    <a:lstStyle/>
                    <a:p>
                      <a:r>
                        <a:rPr lang="en-US" dirty="0"/>
                        <a:t>PATIENTS CATEGORIES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DEFINITIONS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426017"/>
                  </a:ext>
                </a:extLst>
              </a:tr>
              <a:tr h="6355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u="sng" dirty="0"/>
                        <a:t>Category 1</a:t>
                      </a:r>
                    </a:p>
                    <a:p>
                      <a:r>
                        <a:rPr lang="en-US" dirty="0"/>
                        <a:t>Failure of drug sensitive TB (DS-TB) treatment for new patients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Patients who are positive at 5 months or beyond  on category I treatment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850049"/>
                  </a:ext>
                </a:extLst>
              </a:tr>
              <a:tr h="635529">
                <a:tc>
                  <a:txBody>
                    <a:bodyPr/>
                    <a:lstStyle/>
                    <a:p>
                      <a:r>
                        <a:rPr lang="en-US" b="1" u="sng" dirty="0"/>
                        <a:t>Category 2</a:t>
                      </a:r>
                    </a:p>
                    <a:p>
                      <a:r>
                        <a:rPr lang="en-US" dirty="0"/>
                        <a:t>Failure of DS TB retreatment regimen </a:t>
                      </a:r>
                    </a:p>
                    <a:p>
                      <a:r>
                        <a:rPr lang="en-US" sz="1200" u="sng" dirty="0"/>
                        <a:t>(these were for patients who had treatment prior to 2017)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Patients who are still positive at 5 months or more of category II treatment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143241"/>
                  </a:ext>
                </a:extLst>
              </a:tr>
              <a:tr h="635529">
                <a:tc>
                  <a:txBody>
                    <a:bodyPr/>
                    <a:lstStyle/>
                    <a:p>
                      <a:r>
                        <a:rPr lang="en-US" b="1" u="sng" dirty="0"/>
                        <a:t>Relapse</a:t>
                      </a:r>
                    </a:p>
                    <a:p>
                      <a:endParaRPr lang="en-US" dirty="0">
                        <a:highlight>
                          <a:srgbClr val="00FFFF"/>
                        </a:highlight>
                      </a:endParaRPr>
                    </a:p>
                    <a:p>
                      <a:r>
                        <a:rPr lang="en-US" sz="1200" u="sng" dirty="0"/>
                        <a:t>This could be either due to a true relapse or a reinfection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Recurrent TB infection following a declaration of cure in the most recent treatment course.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964575"/>
                  </a:ext>
                </a:extLst>
              </a:tr>
              <a:tr h="635529">
                <a:tc>
                  <a:txBody>
                    <a:bodyPr/>
                    <a:lstStyle/>
                    <a:p>
                      <a:r>
                        <a:rPr lang="en-US" b="1" u="sng" dirty="0"/>
                        <a:t>Treatment after loss to follow 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Interrupted treatment for two or more consecutive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333277"/>
                  </a:ext>
                </a:extLst>
              </a:tr>
              <a:tr h="635529">
                <a:tc>
                  <a:txBody>
                    <a:bodyPr/>
                    <a:lstStyle/>
                    <a:p>
                      <a:r>
                        <a:rPr lang="en-US" b="1" u="sng" dirty="0"/>
                        <a:t>New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Never been exposed to TB treatment, but developed MDR TB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969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001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6754</TotalTime>
  <Words>1798</Words>
  <Application>Microsoft Office PowerPoint</Application>
  <PresentationFormat>On-screen Show (4:3)</PresentationFormat>
  <Paragraphs>204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Social and health factors associated with adverse treatment outcomes among people with MDR-TB in Sierra Leone:  A national, retrospective cohort study  LIV-TB 20th January 2022 </vt:lpstr>
      <vt:lpstr>LAKKA HOSPITAL</vt:lpstr>
      <vt:lpstr>Global MDR-TB report</vt:lpstr>
      <vt:lpstr>Global actions to address MDR-TB</vt:lpstr>
      <vt:lpstr>MDR-TB in Sierra Leone</vt:lpstr>
      <vt:lpstr>MDR/DR-TB Notifications in Sierra Leone</vt:lpstr>
      <vt:lpstr>Programmatic challenges to address MDR-TB in Sierra Leone</vt:lpstr>
      <vt:lpstr>National MDR-TB Cohort Study</vt:lpstr>
      <vt:lpstr>Patient Categories</vt:lpstr>
      <vt:lpstr>Treatment regimens</vt:lpstr>
      <vt:lpstr>TREATMENT REGIMEN</vt:lpstr>
      <vt:lpstr>PowerPoint Presentation</vt:lpstr>
      <vt:lpstr>Study flow chart</vt:lpstr>
      <vt:lpstr>Sociodemographic and clinical characteristics of cohort (n=365)</vt:lpstr>
      <vt:lpstr>Sociodemographic and clinical characteristics of cohort (n=365)</vt:lpstr>
      <vt:lpstr>Sociodemographic and clinical characteristics of cohort (n=365)</vt:lpstr>
      <vt:lpstr>TB treatment outcome of people with MDR-TB by patient category (n=365)</vt:lpstr>
      <vt:lpstr>TB treatment outcome of people with MDR-TB by treatment regimen (n=365)</vt:lpstr>
      <vt:lpstr>HIV profile, treatment regimen, and treatment outcome (n=362)</vt:lpstr>
      <vt:lpstr>Multiple imputation univariable and multivariable logistic regression of factors associated with adverse MDR-TB treatment outcome (n=362)*</vt:lpstr>
      <vt:lpstr>Unimputed univariable and multivariable logistic regression of factors associated with adverse MDR-TB treatment outcome (n=297)*</vt:lpstr>
      <vt:lpstr>PowerPoint Presentation</vt:lpstr>
      <vt:lpstr>Recommendations</vt:lpstr>
      <vt:lpstr>Thanks.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 slides for Rashida</dc:title>
  <dc:creator>Tom Wingfield</dc:creator>
  <cp:lastModifiedBy>Tom Wingfield</cp:lastModifiedBy>
  <cp:revision>11</cp:revision>
  <dcterms:created xsi:type="dcterms:W3CDTF">2022-01-07T12:57:58Z</dcterms:created>
  <dcterms:modified xsi:type="dcterms:W3CDTF">2022-01-20T09:58:45Z</dcterms:modified>
</cp:coreProperties>
</file>